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3" r:id="rId3"/>
    <p:sldId id="266" r:id="rId4"/>
    <p:sldId id="257" r:id="rId5"/>
    <p:sldId id="262" r:id="rId6"/>
    <p:sldId id="265" r:id="rId7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33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XO Orie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XO Orie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XO Orie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XO Orie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XO Orie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XO Orie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entrevip@kirovipk.ru" TargetMode="External"/><Relationship Id="rId2" Type="http://schemas.openxmlformats.org/officeDocument/2006/relationships/hyperlink" Target="https://forms.yandex.ru/u/6512c4a8c417f363369b932b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hyperlink" Target="https://sferum.ru/?p=messages&amp;join=AJQ1d_zHyineA/N8jUOUXMN9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s.novoselova@kirovipk.ru" TargetMode="External"/><Relationship Id="rId2" Type="http://schemas.openxmlformats.org/officeDocument/2006/relationships/hyperlink" Target="mailto:centrevip@kirovipk.ru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kirovipk@kirovipk.r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Заголовок 1"/>
          <p:cNvSpPr/>
          <p:nvPr/>
        </p:nvSpPr>
        <p:spPr>
          <a:xfrm>
            <a:off x="541800" y="1940312"/>
            <a:ext cx="6205320" cy="219289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spc="-1" dirty="0" smtClean="0">
                <a:solidFill>
                  <a:srgbClr val="05589C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Ключевые </a:t>
            </a:r>
            <a:r>
              <a:rPr lang="ru-RU" sz="2800" b="1" spc="-1" dirty="0">
                <a:solidFill>
                  <a:srgbClr val="05589C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задачи реализации новых мест дополнительного образования в образовательных </a:t>
            </a:r>
            <a:r>
              <a:rPr lang="ru-RU" sz="2800" b="1" spc="-1" dirty="0" smtClean="0">
                <a:solidFill>
                  <a:srgbClr val="05589C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организациях Кировской области</a:t>
            </a:r>
            <a:endParaRPr lang="ru-RU" sz="2800" b="1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Заголовок 1"/>
          <p:cNvSpPr/>
          <p:nvPr/>
        </p:nvSpPr>
        <p:spPr>
          <a:xfrm>
            <a:off x="541800" y="3720960"/>
            <a:ext cx="6205320" cy="1586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8000"/>
          </a:bodyPr>
          <a:lstStyle/>
          <a:p>
            <a:pPr>
              <a:lnSpc>
                <a:spcPct val="90000"/>
              </a:lnSpc>
            </a:pPr>
            <a:endParaRPr lang="ru-RU" sz="1800" b="0" strike="noStrike" spc="-1" dirty="0">
              <a:latin typeface="XO Oriel"/>
            </a:endParaRPr>
          </a:p>
          <a:p>
            <a:pPr>
              <a:lnSpc>
                <a:spcPct val="90000"/>
              </a:lnSpc>
            </a:pPr>
            <a:endParaRPr lang="ru-RU" sz="1800" b="0" strike="noStrike" spc="-1" dirty="0">
              <a:latin typeface="XO Oriel"/>
            </a:endParaRPr>
          </a:p>
          <a:p>
            <a:pPr algn="ctr">
              <a:lnSpc>
                <a:spcPct val="108000"/>
              </a:lnSpc>
              <a:spcAft>
                <a:spcPts val="799"/>
              </a:spcAft>
            </a:pPr>
            <a:r>
              <a:rPr lang="ru-RU" sz="1600" b="0" strike="noStrike" spc="-15" dirty="0" smtClean="0">
                <a:solidFill>
                  <a:srgbClr val="3465A4"/>
                </a:solidFill>
                <a:latin typeface="Times New Roman"/>
                <a:ea typeface="Calibri"/>
              </a:rPr>
              <a:t>КОГОАУ </a:t>
            </a:r>
            <a:r>
              <a:rPr lang="ru-RU" sz="1600" b="0" strike="noStrike" spc="-15" dirty="0">
                <a:solidFill>
                  <a:srgbClr val="3465A4"/>
                </a:solidFill>
                <a:latin typeface="Times New Roman"/>
                <a:ea typeface="Calibri"/>
              </a:rPr>
              <a:t>ДПО «ИРО Кировской обла</a:t>
            </a:r>
            <a:r>
              <a:rPr lang="ru-RU" sz="1600" b="0" strike="noStrike" spc="-1" dirty="0">
                <a:solidFill>
                  <a:srgbClr val="3465A4"/>
                </a:solidFill>
                <a:latin typeface="Times New Roman"/>
                <a:ea typeface="Calibri"/>
              </a:rPr>
              <a:t>сти</a:t>
            </a:r>
            <a:r>
              <a:rPr lang="ru-RU" sz="1600" b="0" strike="noStrike" spc="-1" dirty="0" smtClean="0">
                <a:solidFill>
                  <a:srgbClr val="3465A4"/>
                </a:solidFill>
                <a:latin typeface="Times New Roman"/>
                <a:ea typeface="Calibri"/>
              </a:rPr>
              <a:t>»</a:t>
            </a:r>
            <a:r>
              <a:rPr lang="ru-RU" sz="1600" spc="-1" dirty="0">
                <a:solidFill>
                  <a:srgbClr val="3465A4"/>
                </a:solidFill>
                <a:latin typeface="Times New Roman"/>
                <a:ea typeface="Times New Roman"/>
              </a:rPr>
              <a:t> </a:t>
            </a:r>
            <a:endParaRPr lang="ru-RU" sz="1600" spc="-1" dirty="0" smtClean="0">
              <a:solidFill>
                <a:srgbClr val="3465A4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08000"/>
              </a:lnSpc>
              <a:spcAft>
                <a:spcPts val="799"/>
              </a:spcAft>
            </a:pPr>
            <a:r>
              <a:rPr lang="ru-RU" sz="1600" spc="-1" dirty="0" smtClean="0">
                <a:solidFill>
                  <a:srgbClr val="3465A4"/>
                </a:solidFill>
                <a:latin typeface="Times New Roman"/>
                <a:ea typeface="Times New Roman"/>
              </a:rPr>
              <a:t>Центр </a:t>
            </a:r>
            <a:r>
              <a:rPr lang="ru-RU" sz="1600" spc="-1" dirty="0">
                <a:solidFill>
                  <a:srgbClr val="3465A4"/>
                </a:solidFill>
                <a:latin typeface="Times New Roman"/>
                <a:ea typeface="Times New Roman"/>
              </a:rPr>
              <a:t>воспитания и психологии </a:t>
            </a:r>
            <a:endParaRPr lang="ru-RU" sz="1600" b="0" strike="noStrike" spc="-1" dirty="0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Заголовок 1_7"/>
          <p:cNvSpPr/>
          <p:nvPr/>
        </p:nvSpPr>
        <p:spPr>
          <a:xfrm>
            <a:off x="673200" y="533520"/>
            <a:ext cx="7606440" cy="86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2500" lnSpcReduction="10000"/>
          </a:bodyPr>
          <a:lstStyle/>
          <a:p>
            <a:pPr algn="ctr">
              <a:lnSpc>
                <a:spcPct val="90000"/>
              </a:lnSpc>
            </a:pPr>
            <a:r>
              <a:rPr lang="ru-RU" sz="3200" b="1" strike="noStrike" spc="-1" dirty="0">
                <a:solidFill>
                  <a:srgbClr val="075597"/>
                </a:solidFill>
                <a:latin typeface="Segoe UI"/>
                <a:ea typeface="Microsoft YaHei"/>
              </a:rPr>
              <a:t>  </a:t>
            </a:r>
            <a:r>
              <a:rPr lang="ru-RU" sz="3200" b="1" spc="-1" dirty="0" smtClean="0">
                <a:solidFill>
                  <a:srgbClr val="075597"/>
                </a:solidFill>
                <a:latin typeface="Times New Roman" panose="02020603050405020304" pitchFamily="18" charset="0"/>
                <a:ea typeface="Microsoft YaHei"/>
                <a:cs typeface="Times New Roman" panose="02020603050405020304" pitchFamily="18" charset="0"/>
              </a:rPr>
              <a:t>Ключевые задачи реализации новых мест дополнительного образования</a:t>
            </a:r>
            <a:endParaRPr lang="ru-RU" sz="3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Объект 2_6"/>
          <p:cNvSpPr/>
          <p:nvPr/>
        </p:nvSpPr>
        <p:spPr>
          <a:xfrm>
            <a:off x="673200" y="2117087"/>
            <a:ext cx="10845000" cy="383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9000"/>
          </a:bodyPr>
          <a:lstStyle/>
          <a:p>
            <a:pPr>
              <a:lnSpc>
                <a:spcPct val="100000"/>
              </a:lnSpc>
            </a:pPr>
            <a:endParaRPr lang="ru-RU" sz="1800" b="0" strike="noStrike" spc="-1" dirty="0">
              <a:latin typeface="XO Oriel"/>
            </a:endParaRPr>
          </a:p>
          <a:p>
            <a:pPr algn="ctr">
              <a:lnSpc>
                <a:spcPct val="108000"/>
              </a:lnSpc>
              <a:spcAft>
                <a:spcPts val="799"/>
              </a:spcAft>
            </a:pPr>
            <a:r>
              <a:rPr lang="ru-RU" sz="22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2200" b="0" strike="noStrike" spc="-1" dirty="0">
              <a:latin typeface="XO Oriel"/>
            </a:endParaRPr>
          </a:p>
          <a:p>
            <a:pPr algn="ctr">
              <a:lnSpc>
                <a:spcPct val="108000"/>
              </a:lnSpc>
              <a:spcAft>
                <a:spcPts val="799"/>
              </a:spcAft>
            </a:pPr>
            <a:r>
              <a:rPr lang="ru-RU" sz="22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2200" b="0" strike="noStrike" spc="-1" dirty="0">
              <a:latin typeface="XO Oriel"/>
            </a:endParaRPr>
          </a:p>
          <a:p>
            <a:pPr algn="ctr">
              <a:lnSpc>
                <a:spcPct val="108000"/>
              </a:lnSpc>
              <a:spcAft>
                <a:spcPts val="799"/>
              </a:spcAft>
            </a:pPr>
            <a:endParaRPr lang="ru-RU" sz="2200" b="0" strike="noStrike" spc="-1" dirty="0">
              <a:latin typeface="XO Oriel"/>
            </a:endParaRPr>
          </a:p>
          <a:p>
            <a:pPr>
              <a:lnSpc>
                <a:spcPct val="90000"/>
              </a:lnSpc>
              <a:spcBef>
                <a:spcPts val="1417"/>
              </a:spcBef>
            </a:pPr>
            <a:endParaRPr lang="ru-RU" sz="2200" b="0" strike="noStrike" spc="-1" dirty="0">
              <a:latin typeface="XO Oriel"/>
            </a:endParaRPr>
          </a:p>
        </p:txBody>
      </p:sp>
      <p:sp>
        <p:nvSpPr>
          <p:cNvPr id="98" name="TextBox 3_6"/>
          <p:cNvSpPr/>
          <p:nvPr/>
        </p:nvSpPr>
        <p:spPr>
          <a:xfrm>
            <a:off x="219960" y="6265440"/>
            <a:ext cx="455436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Прямоугольник 2"/>
          <p:cNvSpPr/>
          <p:nvPr/>
        </p:nvSpPr>
        <p:spPr>
          <a:xfrm>
            <a:off x="486637" y="1667480"/>
            <a:ext cx="1121812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использование современных технологий, новых форм и методов обучения по дополнительным общеобразовательным программам, в том числе в приоритетных направлениях деятельности: школьные театры, школьные музеи, школьные </a:t>
            </a:r>
            <a:r>
              <a:rPr lang="ru-RU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медиацентры</a:t>
            </a:r>
            <a:r>
              <a:rPr lang="ru-RU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школьные спортивные клубы, школьные туристические </a:t>
            </a:r>
            <a:r>
              <a:rPr lang="ru-RU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клубы;</a:t>
            </a:r>
          </a:p>
          <a:p>
            <a:pPr algn="just"/>
            <a:endParaRPr lang="ru-RU" sz="2400" b="1" dirty="0" smtClean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необходимость обеспечения создания новых мест по различным направленностям дополнительного образования детей (технической, естественнонаучной, физкультурно-спортивной, художественной, туристско- </a:t>
            </a:r>
            <a:r>
              <a:rPr lang="ru-RU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краеведческой</a:t>
            </a:r>
            <a:r>
              <a:rPr lang="ru-RU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социально-гуманитарной</a:t>
            </a:r>
            <a:r>
              <a:rPr lang="ru-RU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);</a:t>
            </a:r>
          </a:p>
          <a:p>
            <a:pPr algn="just"/>
            <a:endParaRPr lang="ru-RU" sz="2400" b="1" dirty="0" smtClean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Заголовок 1_7"/>
          <p:cNvSpPr/>
          <p:nvPr/>
        </p:nvSpPr>
        <p:spPr>
          <a:xfrm>
            <a:off x="673200" y="533520"/>
            <a:ext cx="7606440" cy="86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2500" lnSpcReduction="10000"/>
          </a:bodyPr>
          <a:lstStyle/>
          <a:p>
            <a:pPr algn="ctr">
              <a:lnSpc>
                <a:spcPct val="90000"/>
              </a:lnSpc>
            </a:pPr>
            <a:r>
              <a:rPr lang="ru-RU" sz="3200" b="1" strike="noStrike" spc="-1" dirty="0">
                <a:solidFill>
                  <a:srgbClr val="075597"/>
                </a:solidFill>
                <a:latin typeface="Segoe UI"/>
                <a:ea typeface="Microsoft YaHei"/>
              </a:rPr>
              <a:t>  </a:t>
            </a:r>
            <a:r>
              <a:rPr lang="ru-RU" sz="3200" b="1" spc="-1" dirty="0" smtClean="0">
                <a:solidFill>
                  <a:srgbClr val="075597"/>
                </a:solidFill>
                <a:latin typeface="Times New Roman" panose="02020603050405020304" pitchFamily="18" charset="0"/>
                <a:ea typeface="Microsoft YaHei"/>
                <a:cs typeface="Times New Roman" panose="02020603050405020304" pitchFamily="18" charset="0"/>
              </a:rPr>
              <a:t>Ключевые задачи реализации новых мест дополнительного образования</a:t>
            </a:r>
            <a:endParaRPr lang="ru-RU" sz="3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Объект 2_6"/>
          <p:cNvSpPr/>
          <p:nvPr/>
        </p:nvSpPr>
        <p:spPr>
          <a:xfrm>
            <a:off x="673200" y="2117087"/>
            <a:ext cx="10845000" cy="383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9000"/>
          </a:bodyPr>
          <a:lstStyle/>
          <a:p>
            <a:pPr>
              <a:lnSpc>
                <a:spcPct val="100000"/>
              </a:lnSpc>
            </a:pPr>
            <a:endParaRPr lang="ru-RU" sz="1800" b="0" strike="noStrike" spc="-1" dirty="0">
              <a:latin typeface="XO Oriel"/>
            </a:endParaRPr>
          </a:p>
          <a:p>
            <a:pPr algn="ctr">
              <a:lnSpc>
                <a:spcPct val="108000"/>
              </a:lnSpc>
              <a:spcAft>
                <a:spcPts val="799"/>
              </a:spcAft>
            </a:pPr>
            <a:r>
              <a:rPr lang="ru-RU" sz="22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2200" b="0" strike="noStrike" spc="-1" dirty="0">
              <a:latin typeface="XO Oriel"/>
            </a:endParaRPr>
          </a:p>
          <a:p>
            <a:pPr algn="ctr">
              <a:lnSpc>
                <a:spcPct val="108000"/>
              </a:lnSpc>
              <a:spcAft>
                <a:spcPts val="799"/>
              </a:spcAft>
            </a:pPr>
            <a:r>
              <a:rPr lang="ru-RU" sz="22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2200" b="0" strike="noStrike" spc="-1" dirty="0">
              <a:latin typeface="XO Oriel"/>
            </a:endParaRPr>
          </a:p>
          <a:p>
            <a:pPr algn="ctr">
              <a:lnSpc>
                <a:spcPct val="108000"/>
              </a:lnSpc>
              <a:spcAft>
                <a:spcPts val="799"/>
              </a:spcAft>
            </a:pPr>
            <a:endParaRPr lang="ru-RU" sz="2200" b="0" strike="noStrike" spc="-1" dirty="0">
              <a:latin typeface="XO Oriel"/>
            </a:endParaRPr>
          </a:p>
          <a:p>
            <a:pPr>
              <a:lnSpc>
                <a:spcPct val="90000"/>
              </a:lnSpc>
              <a:spcBef>
                <a:spcPts val="1417"/>
              </a:spcBef>
            </a:pPr>
            <a:endParaRPr lang="ru-RU" sz="2200" b="0" strike="noStrike" spc="-1" dirty="0">
              <a:latin typeface="XO Oriel"/>
            </a:endParaRPr>
          </a:p>
        </p:txBody>
      </p:sp>
      <p:sp>
        <p:nvSpPr>
          <p:cNvPr id="98" name="TextBox 3_6"/>
          <p:cNvSpPr/>
          <p:nvPr/>
        </p:nvSpPr>
        <p:spPr>
          <a:xfrm>
            <a:off x="219960" y="6265440"/>
            <a:ext cx="455436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Прямоугольник 2"/>
          <p:cNvSpPr/>
          <p:nvPr/>
        </p:nvSpPr>
        <p:spPr>
          <a:xfrm>
            <a:off x="486637" y="1464126"/>
            <a:ext cx="1121812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необходимость </a:t>
            </a:r>
            <a:r>
              <a:rPr lang="ru-RU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обеспечения полного и эффективного использования </a:t>
            </a:r>
            <a:r>
              <a:rPr lang="ru-RU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закупаемого </a:t>
            </a:r>
            <a:r>
              <a:rPr lang="ru-RU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оборудования и средств обучения и воспитания: приоритетное </a:t>
            </a:r>
            <a:r>
              <a:rPr lang="ru-RU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для реализации дополнительных общеразвивающих программ. </a:t>
            </a:r>
            <a:r>
              <a:rPr lang="ru-RU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***Также оборудование </a:t>
            </a:r>
            <a:r>
              <a:rPr lang="ru-RU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и средства обучения и воспитания могут использоваться </a:t>
            </a:r>
            <a:r>
              <a:rPr lang="ru-RU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реализации урочной и внеурочной деятельности (в том числе на основании </a:t>
            </a:r>
            <a:r>
              <a:rPr lang="ru-RU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договоров </a:t>
            </a:r>
            <a:r>
              <a:rPr lang="ru-RU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 реализации программ в сетевой форме), для проведения мероприятий </a:t>
            </a:r>
            <a:r>
              <a:rPr lang="ru-RU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олимпиад, конкурсов</a:t>
            </a:r>
            <a:r>
              <a:rPr lang="ru-RU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endParaRPr lang="ru-RU" sz="2400" b="1" dirty="0" smtClean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созданные новые </a:t>
            </a:r>
            <a:r>
              <a:rPr lang="ru-RU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ученико</a:t>
            </a:r>
            <a:r>
              <a:rPr lang="ru-RU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-места дополнительного образования детей рекомендуется обеспечить педагогическими работниками соответствующей квалификации для реализации дополнительных общеразвивающих программ соответствующей направленности</a:t>
            </a:r>
            <a:endParaRPr lang="ru-RU" sz="24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356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Заголовок 1"/>
          <p:cNvSpPr/>
          <p:nvPr/>
        </p:nvSpPr>
        <p:spPr>
          <a:xfrm>
            <a:off x="673200" y="533520"/>
            <a:ext cx="7606440" cy="86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2500" lnSpcReduction="10000"/>
          </a:bodyPr>
          <a:lstStyle/>
          <a:p>
            <a:pPr algn="just">
              <a:lnSpc>
                <a:spcPct val="90000"/>
              </a:lnSpc>
            </a:pPr>
            <a:r>
              <a:rPr lang="ru-RU" sz="3200" b="1" strike="noStrike" spc="-1" dirty="0">
                <a:solidFill>
                  <a:srgbClr val="075597"/>
                </a:solidFill>
                <a:latin typeface="Segoe UI"/>
                <a:ea typeface="Microsoft YaHei"/>
              </a:rPr>
              <a:t> </a:t>
            </a:r>
            <a:r>
              <a:rPr lang="ru-RU" sz="3200" b="1" spc="-1" dirty="0" smtClean="0">
                <a:solidFill>
                  <a:srgbClr val="075597"/>
                </a:solidFill>
                <a:latin typeface="Segoe UI"/>
                <a:ea typeface="Microsoft YaHei"/>
              </a:rPr>
              <a:t>Ч</a:t>
            </a:r>
            <a:r>
              <a:rPr lang="ru-RU" sz="3200" b="1" strike="noStrike" spc="-1" dirty="0" smtClean="0">
                <a:solidFill>
                  <a:srgbClr val="075597"/>
                </a:solidFill>
                <a:latin typeface="Segoe UI"/>
                <a:ea typeface="Microsoft YaHei"/>
              </a:rPr>
              <a:t>ек-лист задач по реализации проекта</a:t>
            </a:r>
            <a:endParaRPr lang="ru-RU" sz="3200" b="0" strike="noStrike" spc="-1" dirty="0">
              <a:latin typeface="XO Oriel"/>
            </a:endParaRPr>
          </a:p>
        </p:txBody>
      </p:sp>
      <p:sp>
        <p:nvSpPr>
          <p:cNvPr id="79" name="Объект 2"/>
          <p:cNvSpPr/>
          <p:nvPr/>
        </p:nvSpPr>
        <p:spPr>
          <a:xfrm>
            <a:off x="673200" y="1562040"/>
            <a:ext cx="10845000" cy="383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343620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ü"/>
            </a:pPr>
            <a:r>
              <a:rPr lang="ru-RU" sz="2000" spc="-1" dirty="0" smtClean="0">
                <a:solidFill>
                  <a:srgbClr val="000000"/>
                </a:solidFill>
                <a:latin typeface="Times New Roman"/>
                <a:ea typeface="Segoe UI Historic" panose="020B0502040204020203" pitchFamily="34" charset="0"/>
                <a:cs typeface="Segoe UI Historic" panose="020B0502040204020203" pitchFamily="34" charset="0"/>
              </a:rPr>
              <a:t>заполнить анкету ответственному лицу за </a:t>
            </a:r>
            <a:r>
              <a:rPr lang="ru-RU" sz="2000" spc="-1" dirty="0">
                <a:solidFill>
                  <a:srgbClr val="000000"/>
                </a:solidFill>
                <a:latin typeface="Times New Roman"/>
                <a:ea typeface="Segoe UI Historic" panose="020B0502040204020203" pitchFamily="34" charset="0"/>
                <a:cs typeface="Segoe UI Historic" panose="020B0502040204020203" pitchFamily="34" charset="0"/>
              </a:rPr>
              <a:t>реализацию новых мест дополнительного образования </a:t>
            </a:r>
            <a:r>
              <a:rPr lang="ru-RU" sz="2000" spc="-1" dirty="0" smtClean="0">
                <a:solidFill>
                  <a:srgbClr val="000000"/>
                </a:solidFill>
                <a:latin typeface="Times New Roman"/>
                <a:ea typeface="Segoe UI Historic" panose="020B0502040204020203" pitchFamily="34" charset="0"/>
                <a:cs typeface="Segoe UI Historic" panose="020B0502040204020203" pitchFamily="34" charset="0"/>
              </a:rPr>
              <a:t>в </a:t>
            </a:r>
            <a:r>
              <a:rPr lang="ru-RU" sz="2000" spc="-1" dirty="0">
                <a:solidFill>
                  <a:srgbClr val="000000"/>
                </a:solidFill>
                <a:latin typeface="Times New Roman"/>
                <a:ea typeface="Segoe UI Historic" panose="020B0502040204020203" pitchFamily="34" charset="0"/>
                <a:cs typeface="Segoe UI Historic" panose="020B0502040204020203" pitchFamily="34" charset="0"/>
              </a:rPr>
              <a:t>вашей образовательной организации по ссылке:</a:t>
            </a:r>
          </a:p>
          <a:p>
            <a:pPr marL="72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ru-RU" sz="2000" spc="-1" dirty="0" smtClean="0">
                <a:solidFill>
                  <a:srgbClr val="000000"/>
                </a:solidFill>
                <a:latin typeface="Times New Roman"/>
                <a:ea typeface="Segoe UI Historic" panose="020B0502040204020203" pitchFamily="34" charset="0"/>
                <a:cs typeface="Segoe UI Historic" panose="020B0502040204020203" pitchFamily="34" charset="0"/>
              </a:rPr>
              <a:t>     </a:t>
            </a:r>
            <a:r>
              <a:rPr lang="ru-RU" sz="2000" spc="-1" dirty="0" smtClean="0">
                <a:solidFill>
                  <a:srgbClr val="000000"/>
                </a:solidFill>
                <a:latin typeface="Times New Roman"/>
                <a:ea typeface="Segoe UI Historic" panose="020B0502040204020203" pitchFamily="34" charset="0"/>
                <a:cs typeface="Segoe UI Historic" panose="020B0502040204020203" pitchFamily="34" charset="0"/>
                <a:hlinkClick r:id="rId2"/>
              </a:rPr>
              <a:t>https</a:t>
            </a:r>
            <a:r>
              <a:rPr lang="ru-RU" sz="2000" spc="-1" dirty="0">
                <a:solidFill>
                  <a:srgbClr val="000000"/>
                </a:solidFill>
                <a:latin typeface="Times New Roman"/>
                <a:ea typeface="Segoe UI Historic" panose="020B0502040204020203" pitchFamily="34" charset="0"/>
                <a:cs typeface="Segoe UI Historic" panose="020B0502040204020203" pitchFamily="34" charset="0"/>
                <a:hlinkClick r:id="rId2"/>
              </a:rPr>
              <a:t>://</a:t>
            </a:r>
            <a:r>
              <a:rPr lang="ru-RU" sz="2000" spc="-1" dirty="0" smtClean="0">
                <a:solidFill>
                  <a:srgbClr val="000000"/>
                </a:solidFill>
                <a:latin typeface="Times New Roman"/>
                <a:ea typeface="Segoe UI Historic" panose="020B0502040204020203" pitchFamily="34" charset="0"/>
                <a:cs typeface="Segoe UI Historic" panose="020B0502040204020203" pitchFamily="34" charset="0"/>
                <a:hlinkClick r:id="rId2"/>
              </a:rPr>
              <a:t>forms.yandex.ru/u/6512c4a8c417f363369b932b</a:t>
            </a:r>
            <a:r>
              <a:rPr lang="ru-RU" sz="2000" spc="-1" dirty="0" smtClean="0">
                <a:solidFill>
                  <a:srgbClr val="000000"/>
                </a:solidFill>
                <a:latin typeface="Times New Roman"/>
                <a:ea typeface="Segoe UI Historic" panose="020B0502040204020203" pitchFamily="34" charset="0"/>
                <a:cs typeface="Segoe UI Historic" panose="020B0502040204020203" pitchFamily="34" charset="0"/>
              </a:rPr>
              <a:t>    до </a:t>
            </a:r>
            <a:r>
              <a:rPr lang="ru-RU" sz="2000" b="1" spc="-1" dirty="0" smtClean="0">
                <a:solidFill>
                  <a:srgbClr val="000000"/>
                </a:solidFill>
                <a:latin typeface="Times New Roman"/>
                <a:ea typeface="Segoe UI Historic" panose="020B0502040204020203" pitchFamily="34" charset="0"/>
                <a:cs typeface="Segoe UI Historic" panose="020B0502040204020203" pitchFamily="34" charset="0"/>
              </a:rPr>
              <a:t>15 октября 2023 года</a:t>
            </a:r>
            <a:r>
              <a:rPr lang="ru-RU" sz="2000" spc="-1" dirty="0" smtClean="0">
                <a:solidFill>
                  <a:srgbClr val="000000"/>
                </a:solidFill>
                <a:latin typeface="Times New Roman"/>
                <a:ea typeface="Segoe UI Historic" panose="020B0502040204020203" pitchFamily="34" charset="0"/>
                <a:cs typeface="Segoe UI Historic" panose="020B0502040204020203" pitchFamily="34" charset="0"/>
              </a:rPr>
              <a:t>;</a:t>
            </a:r>
          </a:p>
          <a:p>
            <a:pPr marL="72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endParaRPr lang="ru-RU" spc="-1" dirty="0">
              <a:solidFill>
                <a:srgbClr val="000000"/>
              </a:solidFill>
              <a:latin typeface="Times New Roman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marL="343620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ü"/>
            </a:pPr>
            <a:r>
              <a:rPr lang="ru-RU" sz="2000" spc="-1" dirty="0">
                <a:latin typeface="Times New Roman" panose="0202060305040502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направить приказ </a:t>
            </a:r>
            <a:r>
              <a:rPr lang="ru-RU" sz="2000" spc="-1" dirty="0" smtClean="0">
                <a:latin typeface="Times New Roman" panose="0202060305040502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образовательной </a:t>
            </a:r>
            <a:r>
              <a:rPr lang="ru-RU" sz="2000" spc="-1" dirty="0">
                <a:latin typeface="Times New Roman" panose="0202060305040502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организации </a:t>
            </a:r>
            <a:r>
              <a:rPr lang="ru-RU" sz="2000" spc="-1" dirty="0" smtClean="0">
                <a:latin typeface="Times New Roman" panose="0202060305040502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о </a:t>
            </a:r>
            <a:r>
              <a:rPr lang="ru-RU" sz="2000" spc="-1" dirty="0">
                <a:latin typeface="Times New Roman" panose="0202060305040502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зачислении обучающихся по новым местам дополнительного образования за каждый год реализации  федерального проекта «Успех каждого ребенка» на электронную почту: </a:t>
            </a:r>
            <a:r>
              <a:rPr lang="ru-RU" sz="2000" spc="-1" dirty="0" smtClean="0">
                <a:latin typeface="Times New Roman" panose="02020603050405020304" pitchFamily="18" charset="0"/>
                <a:ea typeface="Segoe UI Historic" panose="020B0502040204020203" pitchFamily="34" charset="0"/>
                <a:cs typeface="Segoe UI Historic" panose="020B0502040204020203" pitchFamily="34" charset="0"/>
                <a:hlinkClick r:id="rId3"/>
              </a:rPr>
              <a:t>centrevip@kirovipk.ru</a:t>
            </a:r>
            <a:r>
              <a:rPr lang="ru-RU" sz="2000" spc="-1" dirty="0" smtClean="0">
                <a:latin typeface="Times New Roman" panose="0202060305040502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  <a:r>
              <a:rPr lang="ru-RU" sz="2000" b="1" spc="-1" dirty="0">
                <a:latin typeface="Times New Roman" panose="0202060305040502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до 15 октября 2023 </a:t>
            </a:r>
            <a:r>
              <a:rPr lang="ru-RU" sz="2000" b="1" spc="-1" dirty="0" smtClean="0">
                <a:latin typeface="Times New Roman" panose="0202060305040502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года</a:t>
            </a:r>
            <a:endParaRPr lang="ru-RU" sz="800" b="1" spc="-1" dirty="0" smtClean="0">
              <a:latin typeface="Times New Roman" panose="02020603050405020304" pitchFamily="18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marL="343620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ü"/>
            </a:pPr>
            <a:endParaRPr lang="ru-RU" sz="800" b="1" spc="-1" dirty="0" smtClean="0">
              <a:latin typeface="Times New Roman" panose="02020603050405020304" pitchFamily="18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marL="343620" indent="-3429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Wingdings" panose="05000000000000000000" pitchFamily="2" charset="2"/>
              <a:buChar char="ü"/>
            </a:pPr>
            <a:r>
              <a:rPr lang="ru-RU" sz="2000" spc="-1" dirty="0" smtClean="0">
                <a:latin typeface="Times New Roman" panose="0202060305040502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подключиться </a:t>
            </a:r>
            <a:r>
              <a:rPr lang="ru-RU" sz="2000" spc="-1" dirty="0">
                <a:latin typeface="Times New Roman" panose="0202060305040502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к чату </a:t>
            </a:r>
            <a:r>
              <a:rPr lang="ru-RU" sz="2000" spc="-1" dirty="0" smtClean="0">
                <a:latin typeface="Times New Roman" panose="0202060305040502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ответственным лицам </a:t>
            </a:r>
            <a:r>
              <a:rPr lang="ru-RU" sz="2000" spc="-1" dirty="0">
                <a:latin typeface="Times New Roman" panose="0202060305040502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за организацию новых мест новых мест дополнительного образования </a:t>
            </a:r>
            <a:r>
              <a:rPr lang="ru-RU" sz="2000" b="1" spc="-1" dirty="0">
                <a:latin typeface="Times New Roman" panose="0202060305040502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до 15 октября 2023 </a:t>
            </a:r>
            <a:r>
              <a:rPr lang="ru-RU" sz="2000" spc="-1" dirty="0">
                <a:latin typeface="Times New Roman" panose="0202060305040502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года по ссылке: </a:t>
            </a:r>
            <a:r>
              <a:rPr lang="ru-RU" spc="-1" dirty="0">
                <a:latin typeface="Times New Roman" panose="02020603050405020304" pitchFamily="18" charset="0"/>
                <a:ea typeface="Segoe UI Historic" panose="020B0502040204020203" pitchFamily="34" charset="0"/>
                <a:cs typeface="Segoe UI Historic" panose="020B0502040204020203" pitchFamily="34" charset="0"/>
                <a:hlinkClick r:id="rId4"/>
              </a:rPr>
              <a:t>https://sferum.ru/?</a:t>
            </a:r>
            <a:r>
              <a:rPr lang="ru-RU" spc="-1" dirty="0" smtClean="0">
                <a:latin typeface="Times New Roman" panose="02020603050405020304" pitchFamily="18" charset="0"/>
                <a:ea typeface="Segoe UI Historic" panose="020B0502040204020203" pitchFamily="34" charset="0"/>
                <a:cs typeface="Segoe UI Historic" panose="020B0502040204020203" pitchFamily="34" charset="0"/>
                <a:hlinkClick r:id="rId4"/>
              </a:rPr>
              <a:t>p=messages&amp;join=AJQ1d_zHyineA/N8jUOUXMN9</a:t>
            </a:r>
            <a:r>
              <a:rPr lang="ru-RU" spc="-1" dirty="0" smtClean="0">
                <a:latin typeface="Times New Roman" panose="0202060305040502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 </a:t>
            </a:r>
            <a:endParaRPr lang="ru-RU" b="0" strike="noStrike" spc="-1" dirty="0">
              <a:latin typeface="Times New Roman" panose="02020603050405020304" pitchFamily="18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0567" y="1927931"/>
            <a:ext cx="1094843" cy="109484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9383" y="4799734"/>
            <a:ext cx="1572970" cy="15918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Заголовок 1_2"/>
          <p:cNvSpPr/>
          <p:nvPr/>
        </p:nvSpPr>
        <p:spPr>
          <a:xfrm>
            <a:off x="673200" y="533520"/>
            <a:ext cx="7606440" cy="1028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85000" lnSpcReduction="20000"/>
          </a:bodyPr>
          <a:lstStyle/>
          <a:p>
            <a:pPr algn="ctr">
              <a:lnSpc>
                <a:spcPct val="90000"/>
              </a:lnSpc>
            </a:pPr>
            <a:r>
              <a:rPr lang="ru-RU" sz="3200" b="1" strike="noStrike" spc="-1" dirty="0">
                <a:solidFill>
                  <a:srgbClr val="075597"/>
                </a:solidFill>
                <a:latin typeface="Segoe UI"/>
                <a:ea typeface="Microsoft YaHei"/>
              </a:rPr>
              <a:t>  </a:t>
            </a:r>
            <a:r>
              <a:rPr lang="ru-RU" sz="3200" b="1" spc="-1" dirty="0">
                <a:solidFill>
                  <a:srgbClr val="075597"/>
                </a:solidFill>
                <a:latin typeface="Times New Roman" panose="02020603050405020304" pitchFamily="18" charset="0"/>
                <a:ea typeface="Microsoft YaHei"/>
                <a:cs typeface="Times New Roman" panose="02020603050405020304" pitchFamily="18" charset="0"/>
              </a:rPr>
              <a:t>Контактная информация по вопросам реализации новых мест дополнительного образования</a:t>
            </a:r>
            <a:endParaRPr lang="ru-RU" sz="3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Объект 2_2"/>
          <p:cNvSpPr/>
          <p:nvPr/>
        </p:nvSpPr>
        <p:spPr>
          <a:xfrm>
            <a:off x="673200" y="1562040"/>
            <a:ext cx="10466868" cy="383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 dirty="0">
              <a:latin typeface="XO Oriel"/>
            </a:endParaRPr>
          </a:p>
          <a:p>
            <a:pPr marL="457200" indent="-457200" algn="just">
              <a:lnSpc>
                <a:spcPct val="100000"/>
              </a:lnSpc>
              <a:spcBef>
                <a:spcPts val="1417"/>
              </a:spcBef>
              <a:buFont typeface="Wingdings" panose="05000000000000000000" pitchFamily="2" charset="2"/>
              <a:buChar char="Ø"/>
            </a:pPr>
            <a:r>
              <a:rPr lang="ru-RU" sz="2400" b="1" spc="-1" dirty="0">
                <a:solidFill>
                  <a:srgbClr val="000000"/>
                </a:solidFill>
                <a:latin typeface="Times New Roman"/>
              </a:rPr>
              <a:t>Филёва Наталья Николаевна</a:t>
            </a:r>
            <a:r>
              <a:rPr lang="ru-RU" sz="2400" spc="-1" dirty="0">
                <a:solidFill>
                  <a:srgbClr val="000000"/>
                </a:solidFill>
                <a:latin typeface="Times New Roman"/>
              </a:rPr>
              <a:t>, заведующий центром воспитания </a:t>
            </a:r>
            <a:r>
              <a:rPr lang="ru-RU" sz="2400" spc="-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z="2400" spc="-1" dirty="0" smtClean="0">
                <a:solidFill>
                  <a:srgbClr val="000000"/>
                </a:solidFill>
                <a:latin typeface="Times New Roman"/>
              </a:rPr>
            </a:br>
            <a:r>
              <a:rPr lang="ru-RU" sz="2400" spc="-1" dirty="0" smtClean="0">
                <a:solidFill>
                  <a:srgbClr val="000000"/>
                </a:solidFill>
                <a:latin typeface="Times New Roman"/>
              </a:rPr>
              <a:t>и психологии</a:t>
            </a:r>
          </a:p>
          <a:p>
            <a:pPr algn="just">
              <a:lnSpc>
                <a:spcPct val="100000"/>
              </a:lnSpc>
              <a:spcBef>
                <a:spcPts val="1417"/>
              </a:spcBef>
            </a:pPr>
            <a:r>
              <a:rPr lang="ru-RU" sz="2400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spc="-1" dirty="0">
                <a:solidFill>
                  <a:srgbClr val="000000"/>
                </a:solidFill>
                <a:latin typeface="Times New Roman"/>
              </a:rPr>
              <a:t>эл. почта: </a:t>
            </a:r>
            <a:r>
              <a:rPr lang="ru-RU" sz="2400" spc="-1" dirty="0" smtClean="0">
                <a:solidFill>
                  <a:srgbClr val="000000"/>
                </a:solidFill>
                <a:latin typeface="Times New Roman"/>
                <a:hlinkClick r:id="rId2"/>
              </a:rPr>
              <a:t>centrevip@kirovipk.ru</a:t>
            </a:r>
            <a:r>
              <a:rPr lang="ru-RU" sz="2400" spc="-1" dirty="0" smtClean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2400" spc="-1" dirty="0">
                <a:solidFill>
                  <a:srgbClr val="000000"/>
                </a:solidFill>
                <a:latin typeface="Times New Roman"/>
              </a:rPr>
              <a:t>тел.: (8332) 25-54-42 *</a:t>
            </a:r>
            <a:r>
              <a:rPr lang="ru-RU" sz="2400" spc="-1" dirty="0" smtClean="0">
                <a:solidFill>
                  <a:srgbClr val="000000"/>
                </a:solidFill>
                <a:latin typeface="Times New Roman"/>
              </a:rPr>
              <a:t>306</a:t>
            </a:r>
          </a:p>
          <a:p>
            <a:pPr marL="457200" indent="-457200" algn="just">
              <a:lnSpc>
                <a:spcPct val="100000"/>
              </a:lnSpc>
              <a:spcBef>
                <a:spcPts val="1417"/>
              </a:spcBef>
              <a:buFont typeface="Wingdings" panose="05000000000000000000" pitchFamily="2" charset="2"/>
              <a:buChar char="Ø"/>
            </a:pPr>
            <a:r>
              <a:rPr lang="ru-RU" sz="2400" b="1" spc="-1" dirty="0" smtClean="0">
                <a:solidFill>
                  <a:srgbClr val="000000"/>
                </a:solidFill>
                <a:latin typeface="Times New Roman"/>
              </a:rPr>
              <a:t>Новоселова </a:t>
            </a:r>
            <a:r>
              <a:rPr lang="ru-RU" sz="2400" b="1" spc="-1" dirty="0">
                <a:solidFill>
                  <a:srgbClr val="000000"/>
                </a:solidFill>
                <a:latin typeface="Times New Roman"/>
              </a:rPr>
              <a:t>Мария Савельевна</a:t>
            </a:r>
            <a:r>
              <a:rPr lang="ru-RU" sz="2400" spc="-1" dirty="0">
                <a:solidFill>
                  <a:srgbClr val="000000"/>
                </a:solidFill>
                <a:latin typeface="Times New Roman"/>
              </a:rPr>
              <a:t>, методист центра воспитания </a:t>
            </a:r>
            <a:r>
              <a:rPr lang="ru-RU" sz="2400" spc="-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z="2400" spc="-1" dirty="0" smtClean="0">
                <a:solidFill>
                  <a:srgbClr val="000000"/>
                </a:solidFill>
                <a:latin typeface="Times New Roman"/>
              </a:rPr>
            </a:br>
            <a:r>
              <a:rPr lang="ru-RU" sz="2400" spc="-1" dirty="0" smtClean="0">
                <a:solidFill>
                  <a:srgbClr val="000000"/>
                </a:solidFill>
                <a:latin typeface="Times New Roman"/>
              </a:rPr>
              <a:t>и психологии</a:t>
            </a:r>
          </a:p>
          <a:p>
            <a:pPr algn="just">
              <a:lnSpc>
                <a:spcPct val="100000"/>
              </a:lnSpc>
              <a:spcBef>
                <a:spcPts val="1417"/>
              </a:spcBef>
            </a:pPr>
            <a:r>
              <a:rPr lang="ru-RU" sz="2400" spc="-1" dirty="0" smtClean="0">
                <a:solidFill>
                  <a:srgbClr val="000000"/>
                </a:solidFill>
                <a:latin typeface="Times New Roman"/>
              </a:rPr>
              <a:t> эл</a:t>
            </a:r>
            <a:r>
              <a:rPr lang="ru-RU" sz="2400" spc="-1" dirty="0">
                <a:solidFill>
                  <a:srgbClr val="000000"/>
                </a:solidFill>
                <a:latin typeface="Times New Roman"/>
              </a:rPr>
              <a:t>. почта </a:t>
            </a:r>
            <a:r>
              <a:rPr lang="ru-RU" sz="2400" spc="-1" dirty="0" smtClean="0">
                <a:solidFill>
                  <a:srgbClr val="000000"/>
                </a:solidFill>
                <a:latin typeface="Times New Roman"/>
                <a:hlinkClick r:id="rId3"/>
              </a:rPr>
              <a:t>ms.novoselova@kirovipk.ru</a:t>
            </a:r>
            <a:r>
              <a:rPr lang="ru-RU" sz="2400" spc="-1" dirty="0" smtClean="0">
                <a:solidFill>
                  <a:srgbClr val="000000"/>
                </a:solidFill>
                <a:latin typeface="Times New Roman"/>
              </a:rPr>
              <a:t>  </a:t>
            </a:r>
            <a:r>
              <a:rPr lang="ru-RU" sz="2400" spc="-1" dirty="0">
                <a:solidFill>
                  <a:srgbClr val="000000"/>
                </a:solidFill>
                <a:latin typeface="Times New Roman"/>
              </a:rPr>
              <a:t>тел. (8332) 255-442 </a:t>
            </a:r>
            <a:r>
              <a:rPr lang="ru-RU" sz="2400" spc="-1" dirty="0" smtClean="0">
                <a:solidFill>
                  <a:srgbClr val="000000"/>
                </a:solidFill>
                <a:latin typeface="Times New Roman"/>
              </a:rPr>
              <a:t>* 803</a:t>
            </a:r>
            <a:endParaRPr lang="ru-RU" sz="2400" spc="-1" dirty="0">
              <a:solidFill>
                <a:srgbClr val="000000"/>
              </a:solidFill>
              <a:latin typeface="Times New Roman"/>
            </a:endParaRPr>
          </a:p>
          <a:p>
            <a:pPr algn="just">
              <a:lnSpc>
                <a:spcPct val="100000"/>
              </a:lnSpc>
              <a:spcBef>
                <a:spcPts val="1417"/>
              </a:spcBef>
            </a:pPr>
            <a:endParaRPr lang="ru-RU" sz="2800" spc="-1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Заголовок 1_4"/>
          <p:cNvSpPr/>
          <p:nvPr/>
        </p:nvSpPr>
        <p:spPr>
          <a:xfrm>
            <a:off x="673200" y="533520"/>
            <a:ext cx="7606440" cy="86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200" b="1" strike="noStrike" spc="-1">
                <a:solidFill>
                  <a:srgbClr val="075597"/>
                </a:solidFill>
                <a:latin typeface="Segoe UI"/>
                <a:ea typeface="Microsoft YaHei"/>
              </a:rPr>
              <a:t>  Новые места 2023</a:t>
            </a:r>
            <a:endParaRPr lang="ru-RU" sz="3200" b="0" strike="noStrike" spc="-1">
              <a:latin typeface="XO Oriel"/>
            </a:endParaRPr>
          </a:p>
        </p:txBody>
      </p:sp>
      <p:sp>
        <p:nvSpPr>
          <p:cNvPr id="103" name="Объект 2_4"/>
          <p:cNvSpPr/>
          <p:nvPr/>
        </p:nvSpPr>
        <p:spPr>
          <a:xfrm>
            <a:off x="673200" y="1562040"/>
            <a:ext cx="10845000" cy="3834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 dirty="0">
              <a:latin typeface="XO Orie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ru-RU" sz="22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КОГОАУ ДПО «ИРО Кировской области»</a:t>
            </a:r>
            <a:endParaRPr lang="ru-RU" sz="2200" b="0" strike="noStrike" spc="-1" dirty="0">
              <a:latin typeface="XO Orie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ru-RU" sz="2200" b="0" strike="noStrike" spc="-1" dirty="0">
              <a:latin typeface="XO Orie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ru-RU" sz="2200" b="0" u="sng" strike="noStrike" spc="-1" dirty="0">
                <a:solidFill>
                  <a:srgbClr val="0563C1"/>
                </a:solidFill>
                <a:uFillTx/>
                <a:latin typeface="Times New Roman"/>
                <a:ea typeface="Times New Roman"/>
              </a:rPr>
              <a:t>https://kirovipk.ru/</a:t>
            </a:r>
            <a:endParaRPr lang="ru-RU" sz="2200" b="0" strike="noStrike" spc="-1" dirty="0">
              <a:latin typeface="XO Orie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ru-RU" sz="2200" b="0" u="sng" strike="noStrike" spc="-1" dirty="0">
                <a:solidFill>
                  <a:srgbClr val="0563C1"/>
                </a:solidFill>
                <a:uFillTx/>
                <a:latin typeface="Times New Roman"/>
                <a:ea typeface="Times New Roman"/>
                <a:hlinkClick r:id="rId2"/>
              </a:rPr>
              <a:t>kirovipk@kirovipk.ru</a:t>
            </a:r>
            <a:endParaRPr lang="ru-RU" sz="2200" b="0" strike="noStrike" spc="-1" dirty="0">
              <a:latin typeface="XO Oriel"/>
            </a:endParaRPr>
          </a:p>
          <a:p>
            <a:pPr>
              <a:lnSpc>
                <a:spcPct val="90000"/>
              </a:lnSpc>
              <a:spcBef>
                <a:spcPts val="1417"/>
              </a:spcBef>
            </a:pPr>
            <a:endParaRPr lang="ru-RU" sz="2200" b="0" strike="noStrike" spc="-1" dirty="0">
              <a:latin typeface="XO Oriel"/>
            </a:endParaRPr>
          </a:p>
        </p:txBody>
      </p:sp>
      <p:sp>
        <p:nvSpPr>
          <p:cNvPr id="104" name="TextBox 3_4"/>
          <p:cNvSpPr/>
          <p:nvPr/>
        </p:nvSpPr>
        <p:spPr>
          <a:xfrm>
            <a:off x="219960" y="6265440"/>
            <a:ext cx="455436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</Template>
  <TotalTime>1817</TotalTime>
  <Words>311</Words>
  <Application>Microsoft Office PowerPoint</Application>
  <PresentationFormat>Широкоэкранный</PresentationFormat>
  <Paragraphs>38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8" baseType="lpstr">
      <vt:lpstr>Microsoft YaHei</vt:lpstr>
      <vt:lpstr>Arial</vt:lpstr>
      <vt:lpstr>Calibri</vt:lpstr>
      <vt:lpstr>Cambria</vt:lpstr>
      <vt:lpstr>DejaVu Sans</vt:lpstr>
      <vt:lpstr>Segoe UI</vt:lpstr>
      <vt:lpstr>Segoe UI Historic</vt:lpstr>
      <vt:lpstr>Symbol</vt:lpstr>
      <vt:lpstr>Times New Roman</vt:lpstr>
      <vt:lpstr>Wingdings</vt:lpstr>
      <vt:lpstr>XO Oriel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Горев Максим Игоревич</dc:creator>
  <dc:description/>
  <cp:lastModifiedBy>User</cp:lastModifiedBy>
  <cp:revision>38</cp:revision>
  <dcterms:created xsi:type="dcterms:W3CDTF">2020-09-29T11:05:40Z</dcterms:created>
  <dcterms:modified xsi:type="dcterms:W3CDTF">2023-10-12T07:20:41Z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Широкоэкранный</vt:lpwstr>
  </property>
  <property fmtid="{D5CDD505-2E9C-101B-9397-08002B2CF9AE}" pid="3" name="Slides">
    <vt:i4>7</vt:i4>
  </property>
</Properties>
</file>